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4"/>
  </p:notesMasterIdLst>
  <p:sldIdLst>
    <p:sldId id="304" r:id="rId2"/>
    <p:sldId id="257" r:id="rId3"/>
    <p:sldId id="258" r:id="rId4"/>
    <p:sldId id="259" r:id="rId5"/>
    <p:sldId id="275" r:id="rId6"/>
    <p:sldId id="263" r:id="rId7"/>
    <p:sldId id="276" r:id="rId8"/>
    <p:sldId id="277" r:id="rId9"/>
    <p:sldId id="303" r:id="rId10"/>
    <p:sldId id="278" r:id="rId11"/>
    <p:sldId id="280" r:id="rId12"/>
    <p:sldId id="284" r:id="rId13"/>
    <p:sldId id="292" r:id="rId14"/>
    <p:sldId id="302" r:id="rId15"/>
    <p:sldId id="294" r:id="rId16"/>
    <p:sldId id="296" r:id="rId17"/>
    <p:sldId id="299" r:id="rId18"/>
    <p:sldId id="301" r:id="rId19"/>
    <p:sldId id="300" r:id="rId20"/>
    <p:sldId id="262" r:id="rId21"/>
    <p:sldId id="264" r:id="rId22"/>
    <p:sldId id="26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E87AB9-EB21-4DD5-871C-6E8EB61E0E9A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9ACF7-FD95-401C-9CA1-E7095C6C5C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79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4926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Добрый день!</a:t>
            </a:r>
            <a:endParaRPr lang="ru-RU" sz="9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Задача 1: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Bef>
                <a:spcPct val="50000"/>
              </a:spcBef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Лед, находящийся при температуре -10</a:t>
            </a:r>
            <a:r>
              <a:rPr lang="ru-RU" sz="43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С, нагревают. В результате лед плавится и образуется вода при температуре 20</a:t>
            </a:r>
            <a:r>
              <a:rPr lang="ru-RU" sz="43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С. Изобразить графически происходящие процессы и записать формулы для вычисления количества теплоты.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 flipV="1">
            <a:off x="1219200" y="990600"/>
            <a:ext cx="0" cy="2895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 flipV="1">
            <a:off x="1219200" y="2895600"/>
            <a:ext cx="64770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V="1">
            <a:off x="1219200" y="2895600"/>
            <a:ext cx="838200" cy="609600"/>
          </a:xfrm>
          <a:prstGeom prst="line">
            <a:avLst/>
          </a:prstGeom>
          <a:noFill/>
          <a:ln w="50800">
            <a:solidFill>
              <a:srgbClr val="FF9900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V="1">
            <a:off x="2057400" y="2895600"/>
            <a:ext cx="2209800" cy="0"/>
          </a:xfrm>
          <a:prstGeom prst="line">
            <a:avLst/>
          </a:prstGeom>
          <a:noFill/>
          <a:ln w="50800">
            <a:solidFill>
              <a:srgbClr val="FF9900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V="1">
            <a:off x="4267200" y="1828800"/>
            <a:ext cx="1600200" cy="1066800"/>
          </a:xfrm>
          <a:prstGeom prst="line">
            <a:avLst/>
          </a:prstGeom>
          <a:noFill/>
          <a:ln w="50800">
            <a:solidFill>
              <a:srgbClr val="FF9900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609600" y="6858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</a:rPr>
              <a:t>t,</a:t>
            </a:r>
            <a:r>
              <a:rPr lang="en-US" b="1" baseline="30000" dirty="0">
                <a:solidFill>
                  <a:srgbClr val="0000FF"/>
                </a:solidFill>
              </a:rPr>
              <a:t>0</a:t>
            </a:r>
            <a:r>
              <a:rPr lang="en-US" b="1" dirty="0">
                <a:solidFill>
                  <a:srgbClr val="0000FF"/>
                </a:solidFill>
              </a:rPr>
              <a:t>C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7543800" y="3200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t, </a:t>
            </a:r>
            <a:r>
              <a:rPr lang="ru-RU" b="1">
                <a:solidFill>
                  <a:srgbClr val="0000FF"/>
                </a:solidFill>
              </a:rPr>
              <a:t>мин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0" y="3352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</a:rPr>
              <a:t>t</a:t>
            </a:r>
            <a:r>
              <a:rPr lang="en-US" b="1" baseline="-25000">
                <a:solidFill>
                  <a:schemeClr val="tx2"/>
                </a:solidFill>
              </a:rPr>
              <a:t>1 </a:t>
            </a:r>
            <a:r>
              <a:rPr lang="en-US" b="1">
                <a:solidFill>
                  <a:schemeClr val="tx2"/>
                </a:solidFill>
              </a:rPr>
              <a:t>= </a:t>
            </a:r>
            <a:r>
              <a:rPr lang="ru-RU" b="1">
                <a:solidFill>
                  <a:schemeClr val="tx2"/>
                </a:solidFill>
              </a:rPr>
              <a:t>-10</a:t>
            </a:r>
            <a:r>
              <a:rPr lang="ru-RU" b="1" baseline="30000">
                <a:solidFill>
                  <a:schemeClr val="tx2"/>
                </a:solidFill>
              </a:rPr>
              <a:t>0</a:t>
            </a:r>
            <a:r>
              <a:rPr lang="ru-RU" b="1">
                <a:solidFill>
                  <a:schemeClr val="tx2"/>
                </a:solidFill>
              </a:rPr>
              <a:t>С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1676400"/>
            <a:ext cx="1108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t</a:t>
            </a:r>
            <a:r>
              <a:rPr lang="en-US" b="1" baseline="-25000">
                <a:solidFill>
                  <a:schemeClr val="tx2"/>
                </a:solidFill>
              </a:rPr>
              <a:t>3</a:t>
            </a:r>
            <a:r>
              <a:rPr lang="en-US" b="1">
                <a:solidFill>
                  <a:schemeClr val="tx2"/>
                </a:solidFill>
              </a:rPr>
              <a:t> = </a:t>
            </a:r>
            <a:r>
              <a:rPr lang="ru-RU" b="1">
                <a:solidFill>
                  <a:schemeClr val="tx2"/>
                </a:solidFill>
              </a:rPr>
              <a:t>20</a:t>
            </a:r>
            <a:r>
              <a:rPr lang="ru-RU" b="1" baseline="30000">
                <a:solidFill>
                  <a:schemeClr val="tx2"/>
                </a:solidFill>
              </a:rPr>
              <a:t>0</a:t>
            </a:r>
            <a:r>
              <a:rPr lang="ru-RU" b="1">
                <a:solidFill>
                  <a:schemeClr val="tx2"/>
                </a:solidFill>
              </a:rPr>
              <a:t>С</a:t>
            </a:r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 flipH="1" flipV="1">
            <a:off x="1219200" y="18288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228600" y="2743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</a:rPr>
              <a:t>t</a:t>
            </a:r>
            <a:r>
              <a:rPr lang="en-US" b="1" baseline="-25000">
                <a:solidFill>
                  <a:schemeClr val="tx2"/>
                </a:solidFill>
              </a:rPr>
              <a:t>2</a:t>
            </a:r>
            <a:r>
              <a:rPr lang="en-US" b="1">
                <a:solidFill>
                  <a:schemeClr val="tx2"/>
                </a:solidFill>
              </a:rPr>
              <a:t> = </a:t>
            </a:r>
            <a:r>
              <a:rPr lang="ru-RU" b="1">
                <a:solidFill>
                  <a:schemeClr val="tx2"/>
                </a:solidFill>
              </a:rPr>
              <a:t>0</a:t>
            </a:r>
            <a:r>
              <a:rPr lang="ru-RU" b="1" baseline="30000">
                <a:solidFill>
                  <a:schemeClr val="tx2"/>
                </a:solidFill>
              </a:rPr>
              <a:t>0</a:t>
            </a:r>
            <a:r>
              <a:rPr lang="ru-RU" b="1">
                <a:solidFill>
                  <a:schemeClr val="tx2"/>
                </a:solidFill>
              </a:rPr>
              <a:t>С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2209800" y="3657600"/>
            <a:ext cx="304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1 – 2:</a:t>
            </a:r>
            <a:r>
              <a:rPr lang="ru-RU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Нагревание льда, тепло потребляется</a:t>
            </a:r>
            <a:endParaRPr lang="ru-RU" b="1" dirty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95" name="Rectangle 27"/>
          <p:cNvSpPr>
            <a:spLocks noChangeArrowheads="1"/>
          </p:cNvSpPr>
          <p:nvPr/>
        </p:nvSpPr>
        <p:spPr bwMode="auto">
          <a:xfrm>
            <a:off x="5334000" y="3584575"/>
            <a:ext cx="243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A50021"/>
                </a:solidFill>
              </a:rPr>
              <a:t>Q = c</a:t>
            </a:r>
            <a:r>
              <a:rPr lang="ru-RU" sz="2400" b="1" baseline="-25000" dirty="0">
                <a:solidFill>
                  <a:srgbClr val="A50021"/>
                </a:solidFill>
              </a:rPr>
              <a:t>л</a:t>
            </a:r>
            <a:r>
              <a:rPr lang="en-US" sz="2400" b="1" dirty="0">
                <a:solidFill>
                  <a:srgbClr val="A50021"/>
                </a:solidFill>
              </a:rPr>
              <a:t>m</a:t>
            </a:r>
            <a:r>
              <a:rPr lang="ru-RU" sz="2400" b="1" baseline="-25000" dirty="0">
                <a:solidFill>
                  <a:srgbClr val="A50021"/>
                </a:solidFill>
              </a:rPr>
              <a:t>л</a:t>
            </a:r>
            <a:r>
              <a:rPr lang="en-US" sz="2400" b="1" dirty="0">
                <a:solidFill>
                  <a:srgbClr val="A50021"/>
                </a:solidFill>
              </a:rPr>
              <a:t>(t</a:t>
            </a:r>
            <a:r>
              <a:rPr lang="en-US" sz="2400" b="1" baseline="-25000" dirty="0">
                <a:solidFill>
                  <a:srgbClr val="A50021"/>
                </a:solidFill>
              </a:rPr>
              <a:t>2</a:t>
            </a:r>
            <a:r>
              <a:rPr lang="en-US" sz="2400" b="1" dirty="0">
                <a:solidFill>
                  <a:srgbClr val="A50021"/>
                </a:solidFill>
              </a:rPr>
              <a:t> – t</a:t>
            </a:r>
            <a:r>
              <a:rPr lang="en-US" sz="2400" b="1" baseline="-25000" dirty="0">
                <a:solidFill>
                  <a:srgbClr val="A50021"/>
                </a:solidFill>
              </a:rPr>
              <a:t>1</a:t>
            </a:r>
            <a:r>
              <a:rPr lang="en-US" sz="2400" b="1" dirty="0">
                <a:solidFill>
                  <a:srgbClr val="A50021"/>
                </a:solidFill>
              </a:rPr>
              <a:t>)</a:t>
            </a:r>
            <a:endParaRPr lang="ru-RU" sz="2400" b="1" dirty="0">
              <a:solidFill>
                <a:srgbClr val="A50021"/>
              </a:solidFill>
            </a:endParaRP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1219200" y="3505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A50021"/>
                </a:solidFill>
              </a:rPr>
              <a:t>1</a:t>
            </a:r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1981200" y="2895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A50021"/>
                </a:solidFill>
              </a:rPr>
              <a:t>2</a:t>
            </a: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4114800" y="2895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A50021"/>
                </a:solidFill>
              </a:rPr>
              <a:t>3</a:t>
            </a:r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5867400" y="1676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A50021"/>
                </a:solidFill>
              </a:rPr>
              <a:t>4</a:t>
            </a: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2209800" y="4724400"/>
            <a:ext cx="304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2 – 3:</a:t>
            </a:r>
            <a:r>
              <a:rPr lang="ru-RU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Плавление льда, тепло потребляется</a:t>
            </a:r>
            <a:endParaRPr lang="ru-RU" b="1" dirty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01" name="Rectangle 33"/>
          <p:cNvSpPr>
            <a:spLocks noChangeArrowheads="1"/>
          </p:cNvSpPr>
          <p:nvPr/>
        </p:nvSpPr>
        <p:spPr bwMode="auto">
          <a:xfrm>
            <a:off x="5257800" y="48006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A50021"/>
                </a:solidFill>
              </a:rPr>
              <a:t>Q =</a:t>
            </a:r>
            <a:r>
              <a:rPr lang="ru-RU" sz="2400" b="1" dirty="0">
                <a:solidFill>
                  <a:srgbClr val="A50021"/>
                </a:solidFill>
              </a:rPr>
              <a:t> </a:t>
            </a:r>
            <a:r>
              <a:rPr lang="el-GR" sz="2400" b="1" dirty="0">
                <a:solidFill>
                  <a:srgbClr val="A50021"/>
                </a:solidFill>
                <a:cs typeface="Arial" charset="0"/>
              </a:rPr>
              <a:t>λ</a:t>
            </a:r>
            <a:r>
              <a:rPr lang="ru-RU" sz="2400" b="1" baseline="-25000" dirty="0">
                <a:solidFill>
                  <a:srgbClr val="A50021"/>
                </a:solidFill>
                <a:cs typeface="Arial" charset="0"/>
              </a:rPr>
              <a:t>л</a:t>
            </a:r>
            <a:r>
              <a:rPr lang="en-US" sz="2400" b="1" dirty="0">
                <a:solidFill>
                  <a:srgbClr val="A50021"/>
                </a:solidFill>
                <a:cs typeface="Arial" charset="0"/>
              </a:rPr>
              <a:t>m</a:t>
            </a:r>
            <a:r>
              <a:rPr lang="ru-RU" sz="2400" b="1" baseline="-25000" dirty="0">
                <a:solidFill>
                  <a:srgbClr val="A50021"/>
                </a:solidFill>
                <a:cs typeface="Arial" charset="0"/>
              </a:rPr>
              <a:t>л</a:t>
            </a:r>
            <a:endParaRPr lang="el-GR" sz="2400" b="1" baseline="-25000" dirty="0">
              <a:solidFill>
                <a:srgbClr val="A50021"/>
              </a:solidFill>
              <a:cs typeface="Arial" charset="0"/>
            </a:endParaRPr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2209800" y="58674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3 – 4:</a:t>
            </a:r>
            <a:r>
              <a:rPr lang="ru-RU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Нагревание воды</a:t>
            </a:r>
            <a:endParaRPr lang="ru-RU" b="1" dirty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03" name="Rectangle 35"/>
          <p:cNvSpPr>
            <a:spLocks noChangeArrowheads="1"/>
          </p:cNvSpPr>
          <p:nvPr/>
        </p:nvSpPr>
        <p:spPr bwMode="auto">
          <a:xfrm>
            <a:off x="5257800" y="5867400"/>
            <a:ext cx="2432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A50021"/>
                </a:solidFill>
              </a:rPr>
              <a:t>Q = c</a:t>
            </a:r>
            <a:r>
              <a:rPr lang="ru-RU" sz="2400" b="1" baseline="-25000">
                <a:solidFill>
                  <a:srgbClr val="A50021"/>
                </a:solidFill>
              </a:rPr>
              <a:t>в</a:t>
            </a:r>
            <a:r>
              <a:rPr lang="en-US" sz="2400" b="1">
                <a:solidFill>
                  <a:srgbClr val="A50021"/>
                </a:solidFill>
              </a:rPr>
              <a:t>m</a:t>
            </a:r>
            <a:r>
              <a:rPr lang="ru-RU" sz="2400" b="1" baseline="-25000">
                <a:solidFill>
                  <a:srgbClr val="A50021"/>
                </a:solidFill>
              </a:rPr>
              <a:t>л</a:t>
            </a:r>
            <a:r>
              <a:rPr lang="en-US" sz="2400" b="1">
                <a:solidFill>
                  <a:srgbClr val="A50021"/>
                </a:solidFill>
              </a:rPr>
              <a:t>(t</a:t>
            </a:r>
            <a:r>
              <a:rPr lang="ru-RU" sz="2400" b="1" baseline="-25000">
                <a:solidFill>
                  <a:srgbClr val="A50021"/>
                </a:solidFill>
              </a:rPr>
              <a:t>3</a:t>
            </a:r>
            <a:r>
              <a:rPr lang="en-US" sz="2400" b="1">
                <a:solidFill>
                  <a:srgbClr val="A50021"/>
                </a:solidFill>
              </a:rPr>
              <a:t> – t</a:t>
            </a:r>
            <a:r>
              <a:rPr lang="ru-RU" sz="2400" b="1" baseline="-25000">
                <a:solidFill>
                  <a:srgbClr val="A50021"/>
                </a:solidFill>
              </a:rPr>
              <a:t>2</a:t>
            </a:r>
            <a:r>
              <a:rPr lang="en-US" sz="2400" b="1">
                <a:solidFill>
                  <a:srgbClr val="A50021"/>
                </a:solidFill>
              </a:rPr>
              <a:t>)</a:t>
            </a:r>
            <a:endParaRPr lang="ru-RU" sz="2400" b="1">
              <a:solidFill>
                <a:srgbClr val="A50021"/>
              </a:solidFill>
            </a:endParaRPr>
          </a:p>
        </p:txBody>
      </p:sp>
      <p:sp>
        <p:nvSpPr>
          <p:cNvPr id="19478" name="Rectangle 36"/>
          <p:cNvSpPr>
            <a:spLocks noChangeArrowheads="1"/>
          </p:cNvSpPr>
          <p:nvPr/>
        </p:nvSpPr>
        <p:spPr bwMode="auto">
          <a:xfrm>
            <a:off x="1691680" y="404664"/>
            <a:ext cx="700884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Лед, находящийся при температуре -10</a:t>
            </a:r>
            <a:r>
              <a:rPr lang="ru-RU" sz="1400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С, нагревают. В результате лед плавится и</a:t>
            </a:r>
          </a:p>
          <a:p>
            <a:pPr>
              <a:spcBef>
                <a:spcPct val="50000"/>
              </a:spcBef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образуется вода при температуре 20</a:t>
            </a:r>
            <a:r>
              <a:rPr lang="ru-RU" sz="1400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С. Изобразить графически происходящие процессы</a:t>
            </a:r>
          </a:p>
          <a:p>
            <a:pPr>
              <a:spcBef>
                <a:spcPct val="50000"/>
              </a:spcBef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и записать формулы для вычисления количества теплоты.</a:t>
            </a:r>
          </a:p>
        </p:txBody>
      </p:sp>
      <p:sp>
        <p:nvSpPr>
          <p:cNvPr id="19479" name="Text Box 37"/>
          <p:cNvSpPr txBox="1">
            <a:spLocks noChangeArrowheads="1"/>
          </p:cNvSpPr>
          <p:nvPr/>
        </p:nvSpPr>
        <p:spPr bwMode="auto">
          <a:xfrm>
            <a:off x="0" y="0"/>
            <a:ext cx="9144000" cy="2746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 b="1">
                <a:solidFill>
                  <a:srgbClr val="A50021"/>
                </a:solidFill>
              </a:rPr>
              <a:t>ГРАФИКИ  НАГРЕВАНИЯ И ПЛАВЛЕНИЯ ТЕЛА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3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3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3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171" grpId="0" animBg="1"/>
      <p:bldP spid="7172" grpId="0" animBg="1"/>
      <p:bldP spid="7173" grpId="0" animBg="1"/>
      <p:bldP spid="7174" grpId="0" animBg="1"/>
      <p:bldP spid="7175" grpId="0"/>
      <p:bldP spid="7176" grpId="0"/>
      <p:bldP spid="7177" grpId="0"/>
      <p:bldP spid="7179" grpId="0"/>
      <p:bldP spid="7180" grpId="0" animBg="1"/>
      <p:bldP spid="7192" grpId="0"/>
      <p:bldP spid="7193" grpId="0"/>
      <p:bldP spid="7195" grpId="0"/>
      <p:bldP spid="7196" grpId="0"/>
      <p:bldP spid="7197" grpId="0"/>
      <p:bldP spid="7198" grpId="0"/>
      <p:bldP spid="7199" grpId="0"/>
      <p:bldP spid="7200" grpId="0"/>
      <p:bldP spid="7201" grpId="0"/>
      <p:bldP spid="7202" grpId="0"/>
      <p:bldP spid="720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8" name="Line 10"/>
          <p:cNvSpPr>
            <a:spLocks noChangeShapeType="1"/>
          </p:cNvSpPr>
          <p:nvPr/>
        </p:nvSpPr>
        <p:spPr bwMode="auto">
          <a:xfrm flipH="1" flipV="1">
            <a:off x="1447800" y="29718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914400" y="609600"/>
            <a:ext cx="7239000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spcBef>
                <a:spcPct val="50000"/>
              </a:spcBef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данному графику расскажите, что происходит с телом на каждом участке, и какое это вещество</a:t>
            </a: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 flipV="1">
            <a:off x="1447800" y="2057400"/>
            <a:ext cx="0" cy="34290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 flipV="1">
            <a:off x="1066800" y="4038600"/>
            <a:ext cx="68580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 flipV="1">
            <a:off x="1447800" y="2971800"/>
            <a:ext cx="762000" cy="1676400"/>
          </a:xfrm>
          <a:prstGeom prst="line">
            <a:avLst/>
          </a:prstGeom>
          <a:noFill/>
          <a:ln w="50800">
            <a:solidFill>
              <a:srgbClr val="FF9900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2209800" y="2971800"/>
            <a:ext cx="990600" cy="0"/>
          </a:xfrm>
          <a:prstGeom prst="line">
            <a:avLst/>
          </a:prstGeom>
          <a:noFill/>
          <a:ln w="50800">
            <a:solidFill>
              <a:srgbClr val="FF9900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V="1">
            <a:off x="3124200" y="2362200"/>
            <a:ext cx="685800" cy="609600"/>
          </a:xfrm>
          <a:prstGeom prst="line">
            <a:avLst/>
          </a:prstGeom>
          <a:noFill/>
          <a:ln w="50800">
            <a:solidFill>
              <a:srgbClr val="FF9900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838200" y="18288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t,</a:t>
            </a:r>
            <a:r>
              <a:rPr lang="en-US" b="1" baseline="30000">
                <a:solidFill>
                  <a:srgbClr val="0000FF"/>
                </a:solidFill>
              </a:rPr>
              <a:t>0</a:t>
            </a:r>
            <a:r>
              <a:rPr lang="en-US" b="1">
                <a:solidFill>
                  <a:srgbClr val="0000FF"/>
                </a:solidFill>
              </a:rPr>
              <a:t>C</a:t>
            </a:r>
            <a:endParaRPr lang="ru-RU" b="1">
              <a:solidFill>
                <a:srgbClr val="0000FF"/>
              </a:solidFill>
            </a:endParaRP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1447800" y="4495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A50021"/>
                </a:solidFill>
              </a:rPr>
              <a:t>1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2133600" y="3048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A50021"/>
                </a:solidFill>
              </a:rPr>
              <a:t>2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2971800" y="3048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A50021"/>
                </a:solidFill>
              </a:rPr>
              <a:t>3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3657600" y="2362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A50021"/>
                </a:solidFill>
              </a:rPr>
              <a:t>4</a:t>
            </a:r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>
            <a:off x="3810000" y="2362200"/>
            <a:ext cx="685800" cy="609600"/>
          </a:xfrm>
          <a:prstGeom prst="line">
            <a:avLst/>
          </a:prstGeom>
          <a:noFill/>
          <a:ln w="50800">
            <a:solidFill>
              <a:srgbClr val="FF9900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4495800" y="2971800"/>
            <a:ext cx="990600" cy="0"/>
          </a:xfrm>
          <a:prstGeom prst="line">
            <a:avLst/>
          </a:prstGeom>
          <a:noFill/>
          <a:ln w="50800">
            <a:solidFill>
              <a:srgbClr val="FF9900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 flipH="1" flipV="1">
            <a:off x="5486400" y="2971800"/>
            <a:ext cx="685800" cy="1295400"/>
          </a:xfrm>
          <a:prstGeom prst="line">
            <a:avLst/>
          </a:prstGeom>
          <a:noFill/>
          <a:ln w="50800">
            <a:solidFill>
              <a:srgbClr val="FF9900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4343400" y="3048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A50021"/>
                </a:solidFill>
              </a:rPr>
              <a:t>5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5181600" y="3048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A50021"/>
                </a:solidFill>
              </a:rPr>
              <a:t>6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5715000" y="4191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A50021"/>
                </a:solidFill>
              </a:rPr>
              <a:t>7</a:t>
            </a: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7620000" y="40386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t, </a:t>
            </a:r>
            <a:r>
              <a:rPr lang="ru-RU" b="1">
                <a:solidFill>
                  <a:srgbClr val="0000FF"/>
                </a:solidFill>
              </a:rPr>
              <a:t>мин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609600" y="2667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232 </a:t>
            </a:r>
            <a:r>
              <a:rPr lang="ru-RU" b="1" baseline="30000"/>
              <a:t>0</a:t>
            </a:r>
            <a:r>
              <a:rPr lang="ru-RU" b="1"/>
              <a:t>С</a:t>
            </a:r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>
            <a:off x="3810000" y="18288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2" name="Text Box 28"/>
          <p:cNvSpPr txBox="1">
            <a:spLocks noChangeArrowheads="1"/>
          </p:cNvSpPr>
          <p:nvPr/>
        </p:nvSpPr>
        <p:spPr bwMode="auto">
          <a:xfrm>
            <a:off x="0" y="0"/>
            <a:ext cx="9144000" cy="2746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 b="1">
                <a:solidFill>
                  <a:srgbClr val="A50021"/>
                </a:solidFill>
              </a:rPr>
              <a:t>ГРАФИКИ  НАГРЕВАНИЯ И ПЛАВЛЕНИЯ ТЕЛА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8" grpId="0" animBg="1"/>
      <p:bldP spid="12292" grpId="0" animBg="1"/>
      <p:bldP spid="12293" grpId="0" animBg="1"/>
      <p:bldP spid="12294" grpId="0" animBg="1"/>
      <p:bldP spid="12295" grpId="0" animBg="1"/>
      <p:bldP spid="12296" grpId="0" animBg="1"/>
      <p:bldP spid="12297" grpId="0"/>
      <p:bldP spid="12302" grpId="0"/>
      <p:bldP spid="12303" grpId="0"/>
      <p:bldP spid="12304" grpId="0"/>
      <p:bldP spid="12305" grpId="0"/>
      <p:bldP spid="12306" grpId="0" animBg="1"/>
      <p:bldP spid="12308" grpId="0" animBg="1"/>
      <p:bldP spid="12309" grpId="0" animBg="1"/>
      <p:bldP spid="12310" grpId="0"/>
      <p:bldP spid="12311" grpId="0"/>
      <p:bldP spid="12312" grpId="0"/>
      <p:bldP spid="12313" grpId="0"/>
      <p:bldP spid="12314" grpId="0"/>
      <p:bldP spid="123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Решение расчетных задач.</a:t>
            </a: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64704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Алгоритм решения </a:t>
            </a:r>
            <a:r>
              <a:rPr lang="ru-RU" sz="4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559896"/>
          </a:xfrm>
        </p:spPr>
        <p:txBody>
          <a:bodyPr>
            <a:noAutofit/>
          </a:bodyPr>
          <a:lstStyle/>
          <a:p>
            <a:pPr lvl="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Внимательно прочитать условие задачи, выяснить, сколько тел участвует в теплообмене и какие физические процессы происходят (например, нагревание или охлаждение, плавление или кристаллизация, парообразование или конденсация);</a:t>
            </a:r>
          </a:p>
          <a:p>
            <a:pPr lvl="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Кратко записать условие задачи, дополняя необходимыми табличными величинами; все величины выразить в системе «СИ»;</a:t>
            </a:r>
          </a:p>
          <a:p>
            <a:pPr lvl="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Изобразите графически процессы, описанные в задачи.</a:t>
            </a:r>
          </a:p>
          <a:p>
            <a:pPr lvl="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Записать уравнение теплового баланса с учетом знака количества теплоты (если тело получает энергию, то ставят знак «+», если тело отдает — знак «-»);</a:t>
            </a:r>
          </a:p>
          <a:p>
            <a:pPr lvl="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Записать необходимые формулы для расчета количества теплоты;</a:t>
            </a:r>
          </a:p>
          <a:p>
            <a:pPr lvl="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Записать полученное уравнение в общем виде относительно искомых величин;</a:t>
            </a:r>
          </a:p>
          <a:p>
            <a:pPr lvl="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Произвести проверку размерности полученной величины;</a:t>
            </a:r>
          </a:p>
          <a:p>
            <a:pPr lvl="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Вычислить значения искомых величин и оцените достоверность полученного результата. 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Задача 1:</a:t>
            </a:r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Алюминиевый и медный бруски массой по 1 кг нагреты до температуры их плавления. Сравнить количества теплоты, необходимые для плавления каждого из брусков.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Задача 2:</a:t>
            </a:r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Сколько тепла необходимо для плавления куска свинца массой 500 г, находящегося при температуре     27 </a:t>
            </a:r>
            <a:r>
              <a:rPr lang="ru-RU" sz="36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 . Свинец сначала необходимо нагреть до температуры плавления (передать тепло Q1), затем расплавить его (передать тепло Q2)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Самостоятельная работа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1"/>
          <a:ext cx="8229600" cy="3150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575011">
                <a:tc>
                  <a:txBody>
                    <a:bodyPr/>
                    <a:lstStyle/>
                    <a:p>
                      <a:pPr algn="ctr"/>
                      <a:r>
                        <a:rPr kumimoji="0" lang="ru-RU" sz="5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«3»</a:t>
                      </a:r>
                      <a:endParaRPr lang="ru-RU" sz="5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5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«4»</a:t>
                      </a:r>
                      <a:endParaRPr lang="ru-RU" sz="5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5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«5»</a:t>
                      </a:r>
                      <a:endParaRPr lang="ru-RU" sz="5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75011">
                <a:tc>
                  <a:txBody>
                    <a:bodyPr/>
                    <a:lstStyle/>
                    <a:p>
                      <a:pPr algn="ctr"/>
                      <a:r>
                        <a:rPr kumimoji="0" lang="ru-RU" sz="5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1, 5</a:t>
                      </a:r>
                      <a:endParaRPr lang="ru-RU" sz="5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latin typeface="Times New Roman" pitchFamily="18" charset="0"/>
                          <a:cs typeface="Times New Roman" pitchFamily="18" charset="0"/>
                        </a:rPr>
                        <a:t>7, 8</a:t>
                      </a:r>
                      <a:endParaRPr lang="ru-RU" sz="5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9, 10</a:t>
                      </a:r>
                      <a:endParaRPr lang="ru-RU" sz="5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Ответы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196748"/>
          <a:ext cx="8229600" cy="4536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985392"/>
                <a:gridCol w="2129408"/>
                <a:gridCol w="2057400"/>
              </a:tblGrid>
              <a:tr h="70629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вариант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</a:t>
                      </a:r>
                      <a:r>
                        <a:rPr lang="en-US" baseline="0" dirty="0" smtClean="0"/>
                        <a:t>  </a:t>
                      </a:r>
                      <a:r>
                        <a:rPr lang="ru-RU" baseline="0" dirty="0" smtClean="0"/>
                        <a:t>вариант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3836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836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5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Б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836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836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836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836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Оценки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844824"/>
          <a:ext cx="8229600" cy="4176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536406">
                <a:tc>
                  <a:txBody>
                    <a:bodyPr/>
                    <a:lstStyle/>
                    <a:p>
                      <a:pPr algn="ctr"/>
                      <a:r>
                        <a:rPr kumimoji="0" lang="ru-RU" sz="5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«3»</a:t>
                      </a:r>
                      <a:endParaRPr lang="ru-RU" sz="5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5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«4»</a:t>
                      </a:r>
                      <a:endParaRPr lang="ru-RU" sz="5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5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«5»</a:t>
                      </a:r>
                      <a:endParaRPr lang="ru-RU" sz="5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7799">
                <a:tc>
                  <a:txBody>
                    <a:bodyPr/>
                    <a:lstStyle/>
                    <a:p>
                      <a:pPr algn="ctr"/>
                      <a:r>
                        <a:rPr kumimoji="0" lang="ru-RU" sz="5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1, 5</a:t>
                      </a:r>
                      <a:endParaRPr lang="ru-RU" sz="5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latin typeface="Times New Roman" pitchFamily="18" charset="0"/>
                          <a:cs typeface="Times New Roman" pitchFamily="18" charset="0"/>
                        </a:rPr>
                        <a:t> 7, 8</a:t>
                      </a:r>
                      <a:endParaRPr lang="ru-RU" sz="5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9, 10</a:t>
                      </a:r>
                      <a:endParaRPr lang="ru-RU" sz="5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62259">
                <a:tc>
                  <a:txBody>
                    <a:bodyPr/>
                    <a:lstStyle/>
                    <a:p>
                      <a:r>
                        <a:rPr kumimoji="0"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ответ – «2»</a:t>
                      </a:r>
                    </a:p>
                    <a:p>
                      <a:r>
                        <a:rPr kumimoji="0"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ответа - «3»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ответ – «3»</a:t>
                      </a:r>
                    </a:p>
                    <a:p>
                      <a:r>
                        <a:rPr kumimoji="0"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ответа - «4»</a:t>
                      </a:r>
                    </a:p>
                    <a:p>
                      <a:r>
                        <a:rPr kumimoji="0"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ответ – «4»</a:t>
                      </a:r>
                    </a:p>
                    <a:p>
                      <a:r>
                        <a:rPr kumimoji="0"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ответа - «5»</a:t>
                      </a:r>
                    </a:p>
                    <a:p>
                      <a:r>
                        <a:rPr kumimoji="0"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615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 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Как называется энергия, которую получает или теряет тело при теплопередаче?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ru-RU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-159843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Лист самооценки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09" y="764703"/>
          <a:ext cx="8856986" cy="5976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905"/>
                <a:gridCol w="2271022"/>
                <a:gridCol w="994925"/>
                <a:gridCol w="1351799"/>
                <a:gridCol w="1178769"/>
                <a:gridCol w="1016553"/>
                <a:gridCol w="1514013"/>
              </a:tblGrid>
              <a:tr h="89142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 </a:t>
                      </a:r>
                      <a:r>
                        <a:rPr kumimoji="0" lang="ru-RU" sz="18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8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Знаю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Понимаю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Приме-няю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Умею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Испытываю трудности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8384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Теоретический материал по нагреванию и плавлению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4430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Основные формулы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5603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 с графиками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5884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Задачи на расчет количества теплоты при нагревании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3733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Задачи на расчет количества теплоты при плавлении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sz="4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§15, упр.8(4-5)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6156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7200" b="1" i="1" dirty="0" smtClean="0">
                <a:latin typeface="Times New Roman" pitchFamily="18" charset="0"/>
                <a:cs typeface="Times New Roman" pitchFamily="18" charset="0"/>
              </a:rPr>
              <a:t>Спасибо за урок!</a:t>
            </a:r>
            <a:endParaRPr lang="ru-RU" sz="7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Отчего зависит количество теплоты при нагревании, полученное телом? 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Как называется переход вещества из твердого состояния в жидкое? 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6529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Количество теплоты при нагревании тела: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 = c</a:t>
            </a:r>
            <a:r>
              <a:rPr lang="ru-RU" sz="54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54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en-US" sz="54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t</a:t>
            </a:r>
            <a:r>
              <a:rPr lang="en-US" sz="54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5400" b="1" dirty="0" smtClean="0">
                <a:solidFill>
                  <a:srgbClr val="A50021"/>
                </a:solidFill>
              </a:rPr>
              <a:t/>
            </a:r>
            <a:br>
              <a:rPr lang="ru-RU" sz="5400" b="1" dirty="0" smtClean="0">
                <a:solidFill>
                  <a:srgbClr val="A50021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29676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Количество теплоты при плавлении кристаллического тела:</a:t>
            </a:r>
          </a:p>
          <a:p>
            <a:pPr algn="ctr">
              <a:buNone/>
            </a:pPr>
            <a:r>
              <a:rPr lang="en-US" sz="4400" b="1" dirty="0" smtClean="0"/>
              <a:t>Q =</a:t>
            </a:r>
            <a:r>
              <a:rPr lang="ru-RU" sz="4400" b="1" dirty="0" smtClean="0"/>
              <a:t> </a:t>
            </a:r>
            <a:r>
              <a:rPr lang="el-GR" sz="4400" b="1" dirty="0" smtClean="0">
                <a:cs typeface="Arial" charset="0"/>
              </a:rPr>
              <a:t>λ</a:t>
            </a:r>
            <a:r>
              <a:rPr lang="en-US" sz="4400" b="1" dirty="0" smtClean="0">
                <a:cs typeface="Arial" charset="0"/>
              </a:rPr>
              <a:t>m</a:t>
            </a:r>
            <a:endParaRPr lang="el-GR" sz="4400" b="1" baseline="-25000" dirty="0" smtClean="0">
              <a:cs typeface="Arial" charset="0"/>
            </a:endParaRPr>
          </a:p>
          <a:p>
            <a:pPr algn="ctr">
              <a:buNone/>
            </a:pPr>
            <a:endParaRPr lang="ru-RU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урока</a:t>
            </a:r>
            <a:endParaRPr lang="ru-RU" sz="4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Решение задач на тему «Нагревание и плавление кристаллических тел»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Цели урока: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3">
              <a:lnSpc>
                <a:spcPct val="110000"/>
              </a:lnSpc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Повторение процессов нагревания и охлаждения, плавления и отвердевания</a:t>
            </a:r>
          </a:p>
          <a:p>
            <a:pPr marL="0" lvl="3">
              <a:lnSpc>
                <a:spcPct val="110000"/>
              </a:lnSpc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Решение графических и расчетных задач на процессы нагревания и охлаждения, плавления и отвердевания</a:t>
            </a:r>
          </a:p>
          <a:p>
            <a:pPr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Решение качественных задач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Алгоритм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решения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Прочитать внимательно условие задачи;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Выяснить из приведенного графика, между какими величинами представлена зависимость; определить по виду графика, какой(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это процесс(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Отметить на оси абсцисс (или ординат) заданное значение и восстановить перпендикуляр до пересечения с графиком. Опустить перпендикуляр из точки пересечения на ось ординат (или абсцисс) и определить значение искомой величины; таким образом можно определить по графику температуру в начальный момент времени и на «изломах» графика, время протекания каждого процесса и т.д.;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Оценить полученный результат; записать ответ.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</TotalTime>
  <Words>746</Words>
  <Application>Microsoft Office PowerPoint</Application>
  <PresentationFormat>Экран (4:3)</PresentationFormat>
  <Paragraphs>140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Количество теплоты при нагревании тела: Q = c m (t2 – t1) </vt:lpstr>
      <vt:lpstr>Тема урока</vt:lpstr>
      <vt:lpstr>Цели урока:</vt:lpstr>
      <vt:lpstr>   </vt:lpstr>
      <vt:lpstr>Алгоритм решения </vt:lpstr>
      <vt:lpstr>Задача 1: </vt:lpstr>
      <vt:lpstr>Презентация PowerPoint</vt:lpstr>
      <vt:lpstr>Презентация PowerPoint</vt:lpstr>
      <vt:lpstr> </vt:lpstr>
      <vt:lpstr>Алгоритм решения  </vt:lpstr>
      <vt:lpstr>Задача 1:</vt:lpstr>
      <vt:lpstr>Задача 2:</vt:lpstr>
      <vt:lpstr>Самостоятельная работа</vt:lpstr>
      <vt:lpstr>Ответы</vt:lpstr>
      <vt:lpstr>Оценки </vt:lpstr>
      <vt:lpstr> </vt:lpstr>
      <vt:lpstr>Домашнее задание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 Ч</dc:title>
  <dc:creator>Энже</dc:creator>
  <cp:lastModifiedBy>Милеуша</cp:lastModifiedBy>
  <cp:revision>80</cp:revision>
  <dcterms:created xsi:type="dcterms:W3CDTF">2014-12-13T18:52:21Z</dcterms:created>
  <dcterms:modified xsi:type="dcterms:W3CDTF">2017-11-02T06:09:55Z</dcterms:modified>
</cp:coreProperties>
</file>